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1" r:id="rId3"/>
    <p:sldId id="342" r:id="rId4"/>
    <p:sldId id="343" r:id="rId5"/>
    <p:sldId id="344" r:id="rId6"/>
    <p:sldId id="346" r:id="rId7"/>
    <p:sldId id="347" r:id="rId8"/>
    <p:sldId id="349" r:id="rId9"/>
    <p:sldId id="351" r:id="rId10"/>
    <p:sldId id="352" r:id="rId11"/>
    <p:sldId id="348" r:id="rId12"/>
    <p:sldId id="350" r:id="rId13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341"/>
            <p14:sldId id="342"/>
            <p14:sldId id="343"/>
            <p14:sldId id="344"/>
            <p14:sldId id="346"/>
            <p14:sldId id="347"/>
            <p14:sldId id="349"/>
            <p14:sldId id="351"/>
            <p14:sldId id="352"/>
            <p14:sldId id="348"/>
            <p14:sldId id="35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BE0"/>
    <a:srgbClr val="3CF1FA"/>
    <a:srgbClr val="06CED8"/>
    <a:srgbClr val="76B8C1"/>
    <a:srgbClr val="1FACC1"/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6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44" y="78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pPr/>
              <a:t>14/06/2019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292DB-D36A-44C8-908C-F6D566BA37EB}" type="datetimeFigureOut">
              <a:rPr lang="fr-FR" smtClean="0"/>
              <a:pPr/>
              <a:t>14/06/2019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631C5-A93C-44AD-B39F-F487EC80683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160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1260000" cy="638514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1299196" y="6582544"/>
            <a:ext cx="5816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</a:t>
            </a:r>
            <a:r>
              <a:rPr lang="fr-FR" sz="9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Calcul    IRSTEA / INRA :: François Laperruque – Alexandre Journaux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7115622" y="659023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juin 2019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299196" y="6582544"/>
            <a:ext cx="5816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</a:t>
            </a:r>
            <a:r>
              <a:rPr lang="fr-FR" sz="9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Calcul    IRSTEA / INRA :: François Laperruque – Alexandre Journaux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115622" y="659023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juin 2019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  <p:sp>
        <p:nvSpPr>
          <p:cNvPr id="5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299196" y="6582544"/>
            <a:ext cx="5816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Journée</a:t>
            </a:r>
            <a:r>
              <a:rPr lang="fr-FR" sz="9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Calcul    IRSTEA / INRA :: François Laperruque – Alexandre Journaux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115622" y="659023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juin 2019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prodinra.inra.fr/record/4569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dinra.inra.fr/record/45968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384304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Phénotypage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animal à haut débit</a:t>
            </a:r>
            <a:endParaRPr lang="fr-F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Cati </a:t>
            </a:r>
            <a:r>
              <a:rPr lang="fr-FR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Sicpa</a:t>
            </a:r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 Systèmes d’Informations et Calcul pour le </a:t>
            </a:r>
            <a:r>
              <a:rPr lang="fr-FR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Phénotypage</a:t>
            </a:r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Animal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99196" y="50038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CF1FA"/>
                </a:solidFill>
                <a:latin typeface="Arial" pitchFamily="34" charset="0"/>
                <a:cs typeface="Arial" pitchFamily="34" charset="0"/>
              </a:rPr>
              <a:t>Problématique et infrastructure de stockage…</a:t>
            </a:r>
            <a:endParaRPr lang="fr-FR" b="1" dirty="0" smtClean="0">
              <a:solidFill>
                <a:srgbClr val="3CF1F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843414"/>
            <a:ext cx="73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Mise en place de la solution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576" y="188640"/>
            <a:ext cx="6912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Cati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Sicpa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Groupe de travail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fr-F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8098" y="1340768"/>
            <a:ext cx="83443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Apache Cassandra (v3.11)</a:t>
            </a:r>
          </a:p>
          <a:p>
            <a:pPr marL="742950" lvl="1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Gestionnaire de base de données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noSql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Pas de nœud maitre ou esclave</a:t>
            </a:r>
          </a:p>
          <a:p>
            <a:pPr marL="742950" lvl="1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Répartit et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duplique les données sur les nœuds</a:t>
            </a:r>
          </a:p>
          <a:p>
            <a:pPr marL="742950" lvl="1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Haute disponibilité</a:t>
            </a:r>
          </a:p>
          <a:p>
            <a:pPr marL="742950" lvl="1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Evolutivité linéaire par ajout de nœuds</a:t>
            </a:r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Apache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Spark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(v2.4)</a:t>
            </a:r>
          </a:p>
          <a:p>
            <a:pPr marL="742950" lvl="1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Framework de calcul distribué</a:t>
            </a:r>
          </a:p>
          <a:p>
            <a:pPr marL="742950" lvl="1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Exécute des programmes en langage scala (python,…)</a:t>
            </a:r>
          </a:p>
          <a:p>
            <a:pPr marL="742950" lvl="1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Capacité de connexion sur Cassandra </a:t>
            </a:r>
          </a:p>
        </p:txBody>
      </p:sp>
    </p:spTree>
    <p:extLst>
      <p:ext uri="{BB962C8B-B14F-4D97-AF65-F5344CB8AC3E}">
        <p14:creationId xmlns:p14="http://schemas.microsoft.com/office/powerpoint/2010/main" val="365431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843414"/>
            <a:ext cx="73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DAC, DAF, DAL, DH2O, 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093" y="1031036"/>
            <a:ext cx="892899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 ce n’est qu’un début</a:t>
            </a: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Le projet palmipèdes prévoit la mise en place de 16 distributeurs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D’autres projets sont en cours  de développement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DAF : consommation de fourrage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DH20 : consommation d’eau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DAL : consommation de lait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Plusieurs milliards de mesures vont être générées par </a:t>
            </a:r>
            <a:r>
              <a:rPr lang="fr-F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ces distributeurs </a:t>
            </a:r>
            <a:r>
              <a:rPr lang="fr-FR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dans les années à </a:t>
            </a:r>
            <a:r>
              <a:rPr lang="fr-F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venir (halle de </a:t>
            </a:r>
            <a:r>
              <a:rPr lang="fr-FR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phénotypage</a:t>
            </a:r>
            <a:r>
              <a:rPr lang="fr-F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 l’UE de Bourges, financement CPER)</a:t>
            </a: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Mais aussi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Des mesures sur les animaux : température, état, ph, flux sanguin, …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 mesures liées aux conditions d’ambiance : température, hygrométrie, …</a:t>
            </a:r>
          </a:p>
          <a:p>
            <a:pPr marL="742950" lvl="1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Objectif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Trouver et mettre en place les bons outils pour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Stocker, analyser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Administrer, exploiter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les infrastructures</a:t>
            </a: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188640"/>
            <a:ext cx="6912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Cati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Sicpa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Groupe de travail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fr-F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0" y="3212976"/>
            <a:ext cx="8788598" cy="273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59632" y="843414"/>
            <a:ext cx="73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Mise en place de la solution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188640"/>
            <a:ext cx="6912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Cati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Sicpa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Groupe de travail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fr-F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2823" y="1412776"/>
            <a:ext cx="8928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expé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de tailles presque équivalentes sont stockées</a:t>
            </a:r>
          </a:p>
          <a:p>
            <a:pPr marL="742950" lvl="1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volume total des fichiers CSV « extraits » 17 Go</a:t>
            </a:r>
          </a:p>
          <a:p>
            <a:pPr marL="742950" lvl="1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olume occupé sur le cluster 11 Go (mais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configuté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en double, par sécurité)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188640"/>
            <a:ext cx="6912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Cati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Sicpa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Groupe de travail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fr-F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843414"/>
            <a:ext cx="73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Du </a:t>
            </a:r>
            <a:r>
              <a:rPr lang="fr-FR" sz="1600" b="1" dirty="0" err="1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phénotypage</a:t>
            </a: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 au </a:t>
            </a:r>
            <a:r>
              <a:rPr lang="fr-FR" sz="1600" b="1" dirty="0" err="1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 Data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512" y="1268760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Missions du Cati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Sicpa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Mise en place d’outils matériels et logiciels, d’acquisition et de gestion de phénotypes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niveau de valorisation, suivi zootechnique des élevages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Des outils terrains qui facilitent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saisie (PDA durcis, automate de pesées, …)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L’enregistrement (lecture puce RFID, code barre, …)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fiabilisation (contrôle de validité des dates, seuils, …)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valorisation (calcul divers, gain de poids, …)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9632" y="843414"/>
            <a:ext cx="73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Vers un </a:t>
            </a:r>
            <a:r>
              <a:rPr lang="fr-FR" sz="1600" b="1" dirty="0" err="1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phénotypage</a:t>
            </a: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 à haut débit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512" y="1268760"/>
            <a:ext cx="878497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Nouvelles possibilités techniques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dans différents domaines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Nano-ordinateurs (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Raspberry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Pi /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NodeMCU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Capteurs embarqués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Géo-localisation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nouvelles contraintes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Enregistrement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 données produites en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continu et de façon automatique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Besoins de stockage de plus en plus importants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Création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 nouveaux outils de collecte pour répondre aux nouveaux sujets de recherche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5576" y="188640"/>
            <a:ext cx="6912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Cati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Sicpa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Groupe de travail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fr-F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9632" y="843414"/>
            <a:ext cx="73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Vers un </a:t>
            </a:r>
            <a:r>
              <a:rPr lang="fr-FR" sz="1600" b="1" dirty="0" err="1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phénotypage</a:t>
            </a: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 haut débit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512" y="1268760"/>
            <a:ext cx="8856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Exemple de sujets de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recherche actuels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Etude du comportement alimentaire du canard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Mise en place de DAC (Distributeurs Automatisés de Concentrés)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Enregistrement : poids mangeoire, poids animal identifié à l’entrée du DAC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Etude du comportement de la truie par rapport à ses porcelets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Mise en place d’accéléromètres sur la mère 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Enregistrement : posture de la mère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Etude du comportement social de la vache dans l’étable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Mise en place de capteurs et antennes dans les bâtiments d’élevage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Enregistrement : localisation et déplacements de chaque vache dans l’étable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Etude de l’activité des déplacements de la reine dans la ruche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Mise en place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d’une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puce RFID sur la reine et antennes sur les cadres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Enregistrement : location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 déplacements de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reine dans la ruche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5576" y="188640"/>
            <a:ext cx="6912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Cati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Sicpa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Groupe de travail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fr-F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9632" y="843414"/>
            <a:ext cx="73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Vers un </a:t>
            </a:r>
            <a:r>
              <a:rPr lang="fr-FR" sz="1600" b="1" dirty="0" err="1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phénotypage</a:t>
            </a: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 haut débit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512" y="1988840"/>
            <a:ext cx="8856984" cy="157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Des nouvelles solutions existent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Pour le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stockage, avec BD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NoSql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BD séries chronologiques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Pour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les traitements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 la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donnée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architectures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distribuées</a:t>
            </a: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2234" y="5728156"/>
            <a:ext cx="7586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Réf. : Journaux</a:t>
            </a:r>
            <a:r>
              <a:rPr lang="fr-FR" sz="1200" dirty="0"/>
              <a:t>, A., Mineau, J., Negre, V. (2018). Du </a:t>
            </a:r>
            <a:r>
              <a:rPr lang="fr-FR" sz="1200" dirty="0" err="1"/>
              <a:t>phénotypage</a:t>
            </a:r>
            <a:r>
              <a:rPr lang="fr-FR" sz="1200" dirty="0"/>
              <a:t> au </a:t>
            </a:r>
            <a:r>
              <a:rPr lang="fr-FR" sz="1200" dirty="0" err="1"/>
              <a:t>Big</a:t>
            </a:r>
            <a:r>
              <a:rPr lang="fr-FR" sz="1200" dirty="0"/>
              <a:t> Data. </a:t>
            </a:r>
            <a:r>
              <a:rPr lang="fr-FR" sz="1200" i="1" dirty="0"/>
              <a:t>Cahier des Techniques de l'INRA</a:t>
            </a:r>
            <a:r>
              <a:rPr lang="fr-FR" sz="1200" dirty="0"/>
              <a:t>, 167-169. </a:t>
            </a:r>
            <a:br>
              <a:rPr lang="fr-FR" sz="1200" dirty="0"/>
            </a:br>
            <a:r>
              <a:rPr lang="fr-FR" sz="1200" dirty="0">
                <a:hlinkClick r:id="rId2"/>
              </a:rPr>
              <a:t>https://</a:t>
            </a:r>
            <a:r>
              <a:rPr lang="fr-FR" sz="1200" dirty="0" smtClean="0">
                <a:hlinkClick r:id="rId2"/>
              </a:rPr>
              <a:t>prodinra.inra.fr/record/456965</a:t>
            </a:r>
            <a:endParaRPr lang="fr-FR" sz="12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488" y="3927880"/>
            <a:ext cx="1438275" cy="7429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28" y="3861048"/>
            <a:ext cx="1120851" cy="7497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51027"/>
            <a:ext cx="1986984" cy="5668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89" y="3989117"/>
            <a:ext cx="1207889" cy="60943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89" y="4194375"/>
            <a:ext cx="1314053" cy="11224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4" y="4733455"/>
            <a:ext cx="1194906" cy="353991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7809831" y="4083694"/>
            <a:ext cx="1087157" cy="836793"/>
            <a:chOff x="7809831" y="4546581"/>
            <a:chExt cx="1087157" cy="836793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54928" y="4546581"/>
              <a:ext cx="596962" cy="576423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7809831" y="5075597"/>
              <a:ext cx="10871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latin typeface="Albertus Extra Bold" panose="020E0802040304020204" pitchFamily="34" charset="0"/>
                </a:rPr>
                <a:t>Singularity</a:t>
              </a:r>
              <a:endParaRPr lang="fr-FR" dirty="0">
                <a:latin typeface="Albertus Extra Bold" panose="020E0802040304020204" pitchFamily="34" charset="0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755576" y="188640"/>
            <a:ext cx="6912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Cati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Sicpa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Groupe de travail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fr-F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9632" y="843414"/>
            <a:ext cx="73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Focus sur le projet DAC dédié aux palmipèdes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512" y="1273306"/>
            <a:ext cx="89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Mesure de la consommation individuelle d’aliment pour les palmipèdes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Automates de distributions développés par le Cati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Sicpa</a:t>
            </a: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Pour mesurer le comportement alimentaire individuel d’animaux élevés en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lot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Les données enregistrées :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Identification de l’animal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Poids de la mangeoire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Poids de l’animal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Evènement de la mesure (entrée, sortie, …)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Date/heure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Id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liment distribué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8874" b="5935"/>
          <a:stretch/>
        </p:blipFill>
        <p:spPr>
          <a:xfrm>
            <a:off x="5868144" y="2708920"/>
            <a:ext cx="3042925" cy="34563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5576" y="188640"/>
            <a:ext cx="6912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Cati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Sicpa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Groupe de travail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fr-F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268760"/>
            <a:ext cx="89289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Un exemple d’expérimentation de suivi de consommation</a:t>
            </a: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130 Canards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Distributeurs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 moyenne 4 enregistrements par seconde / distributeur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Etudes sur 9 semaines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=&gt; 38 000 000 d’enregistrements (228 000 000 de mesures)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Stockage des données sur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MariaDB</a:t>
            </a: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Résultat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Insertion des données dans base centrale : OK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(exécutée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chaque nuit…)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Interrogation lente : 40 minutes pour récupérer les données de l’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expé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59632" y="843414"/>
            <a:ext cx="73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Focus sur le projet DAC dédié aux palmipèdes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664" y="551723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Réf. : </a:t>
            </a:r>
            <a:r>
              <a:rPr lang="fr-FR" sz="1200" dirty="0"/>
              <a:t>Weisbecker, J. L., </a:t>
            </a:r>
            <a:r>
              <a:rPr lang="fr-FR" sz="1200" dirty="0" err="1"/>
              <a:t>Lague</a:t>
            </a:r>
            <a:r>
              <a:rPr lang="fr-FR" sz="1200" dirty="0"/>
              <a:t>, M., Marcon, D., Huau, C., Trainini, C., Ruesche, J., Debat, F., Portes, D., Cobo, E. (2018). Les dispositifs de mesures individuelles de la consommation des aliments. </a:t>
            </a:r>
            <a:r>
              <a:rPr lang="fr-FR" sz="1200" i="1" dirty="0"/>
              <a:t>Cahier des Techniques de l'INRA</a:t>
            </a:r>
            <a:r>
              <a:rPr lang="fr-FR" sz="1200" dirty="0"/>
              <a:t>, 117-128</a:t>
            </a:r>
            <a:r>
              <a:rPr lang="fr-FR" sz="1200" dirty="0" smtClean="0"/>
              <a:t>.</a:t>
            </a:r>
          </a:p>
          <a:p>
            <a:r>
              <a:rPr lang="fr-FR" sz="1200" dirty="0">
                <a:hlinkClick r:id="rId2"/>
              </a:rPr>
              <a:t>https://</a:t>
            </a:r>
            <a:r>
              <a:rPr lang="fr-FR" sz="1200" dirty="0" smtClean="0">
                <a:hlinkClick r:id="rId2"/>
              </a:rPr>
              <a:t>prodinra.inra.fr/record/459685</a:t>
            </a:r>
            <a:endParaRPr lang="fr-FR" sz="12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88640"/>
            <a:ext cx="6912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Cati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Sicpa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Groupe de travail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fr-F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843414"/>
            <a:ext cx="73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Mise en place de la solution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6079" y="1187985"/>
            <a:ext cx="89289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Echanges avec Cati Codex / Cati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Bbric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/ Cati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Ctig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Recrutement d’un CDD expert dans les « technos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Data »</a:t>
            </a: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Mise en place d’une solution basée sur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Distribution des données pour optimisation du stockage et interrogation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Duplication des données : Haute disponibilité 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Apache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Spark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/ Cassandra pour les besoins ciblés des distributeurs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Récupération des mesures d’une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expé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en 4 minutes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176079" y="3908479"/>
            <a:ext cx="8813532" cy="1625121"/>
            <a:chOff x="176079" y="4077385"/>
            <a:chExt cx="8813532" cy="1625121"/>
          </a:xfrm>
        </p:grpSpPr>
        <p:sp>
          <p:nvSpPr>
            <p:cNvPr id="7" name="ZoneTexte 6"/>
            <p:cNvSpPr txBox="1"/>
            <p:nvPr/>
          </p:nvSpPr>
          <p:spPr>
            <a:xfrm>
              <a:off x="1490221" y="4465097"/>
              <a:ext cx="1766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Remontée automatique</a:t>
              </a:r>
            </a:p>
            <a:p>
              <a:r>
                <a:rPr lang="fr-FR" sz="1200" dirty="0" smtClean="0"/>
                <a:t>des fichiers au format csv</a:t>
              </a:r>
              <a:endParaRPr lang="fr-FR" sz="1200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1351895" y="4702709"/>
              <a:ext cx="2022528" cy="1275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3707904" y="5425507"/>
              <a:ext cx="1961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Cluster </a:t>
              </a:r>
              <a:r>
                <a:rPr lang="fr-FR" sz="1200" dirty="0" err="1" smtClean="0"/>
                <a:t>Big</a:t>
              </a:r>
              <a:r>
                <a:rPr lang="fr-FR" sz="1200" dirty="0" smtClean="0"/>
                <a:t> Data = 8 serveurs</a:t>
              </a:r>
              <a:endParaRPr lang="fr-FR" sz="1200" dirty="0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3479022" y="4160783"/>
              <a:ext cx="2148387" cy="8892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4994" y="4890194"/>
              <a:ext cx="884617" cy="362693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679" y="4149080"/>
              <a:ext cx="731877" cy="555217"/>
            </a:xfrm>
            <a:prstGeom prst="rect">
              <a:avLst/>
            </a:prstGeom>
          </p:spPr>
        </p:pic>
        <p:cxnSp>
          <p:nvCxnSpPr>
            <p:cNvPr id="14" name="Connecteur droit avec flèche 13"/>
            <p:cNvCxnSpPr/>
            <p:nvPr/>
          </p:nvCxnSpPr>
          <p:spPr>
            <a:xfrm>
              <a:off x="5819506" y="4725144"/>
              <a:ext cx="1400838" cy="637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5987449" y="4695487"/>
              <a:ext cx="11195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Scripts</a:t>
              </a:r>
            </a:p>
            <a:p>
              <a:pPr algn="ctr"/>
              <a:r>
                <a:rPr lang="fr-FR" sz="1200" dirty="0" smtClean="0"/>
                <a:t>d’interrogation</a:t>
              </a:r>
              <a:endParaRPr lang="fr-FR" sz="1200" dirty="0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344" y="4565337"/>
              <a:ext cx="463625" cy="409804"/>
            </a:xfrm>
            <a:prstGeom prst="rect">
              <a:avLst/>
            </a:prstGeom>
          </p:spPr>
        </p:pic>
        <p:cxnSp>
          <p:nvCxnSpPr>
            <p:cNvPr id="17" name="Connecteur droit avec flèche 16"/>
            <p:cNvCxnSpPr/>
            <p:nvPr/>
          </p:nvCxnSpPr>
          <p:spPr>
            <a:xfrm flipV="1">
              <a:off x="7797993" y="4606498"/>
              <a:ext cx="286447" cy="1637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7797993" y="4770239"/>
              <a:ext cx="286447" cy="13828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5801508" y="5114801"/>
              <a:ext cx="2220697" cy="1273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à coins arrondis 19"/>
            <p:cNvSpPr/>
            <p:nvPr/>
          </p:nvSpPr>
          <p:spPr>
            <a:xfrm>
              <a:off x="3551030" y="4238295"/>
              <a:ext cx="2148387" cy="8892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3623038" y="4372008"/>
              <a:ext cx="2148387" cy="8892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3683193" y="4479463"/>
              <a:ext cx="2148387" cy="8892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5"/>
            <a:srcRect l="21360" t="17621" r="20487" b="18039"/>
            <a:stretch/>
          </p:blipFill>
          <p:spPr>
            <a:xfrm>
              <a:off x="3930534" y="4623707"/>
              <a:ext cx="360040" cy="576065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6"/>
            <a:srcRect l="15874" t="17794" r="18388" b="19206"/>
            <a:stretch/>
          </p:blipFill>
          <p:spPr>
            <a:xfrm>
              <a:off x="5096354" y="4643722"/>
              <a:ext cx="432048" cy="504057"/>
            </a:xfrm>
            <a:prstGeom prst="rect">
              <a:avLst/>
            </a:prstGeom>
          </p:spPr>
        </p:pic>
        <p:cxnSp>
          <p:nvCxnSpPr>
            <p:cNvPr id="25" name="Connecteur droit avec flèche 24"/>
            <p:cNvCxnSpPr/>
            <p:nvPr/>
          </p:nvCxnSpPr>
          <p:spPr>
            <a:xfrm>
              <a:off x="4446454" y="4910655"/>
              <a:ext cx="516661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4902618" y="5061272"/>
              <a:ext cx="8195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Cassandra</a:t>
              </a:r>
              <a:endParaRPr lang="fr-FR" sz="12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402238" y="4507392"/>
              <a:ext cx="53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Spark</a:t>
              </a:r>
              <a:endParaRPr lang="fr-FR" sz="1200" dirty="0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7"/>
            <a:srcRect t="8874" b="5935"/>
            <a:stretch/>
          </p:blipFill>
          <p:spPr>
            <a:xfrm>
              <a:off x="176079" y="4077385"/>
              <a:ext cx="1151775" cy="1308273"/>
            </a:xfrm>
            <a:prstGeom prst="rect">
              <a:avLst/>
            </a:prstGeom>
          </p:spPr>
        </p:pic>
      </p:grpSp>
      <p:sp>
        <p:nvSpPr>
          <p:cNvPr id="30" name="ZoneTexte 29"/>
          <p:cNvSpPr txBox="1"/>
          <p:nvPr/>
        </p:nvSpPr>
        <p:spPr>
          <a:xfrm>
            <a:off x="755576" y="188640"/>
            <a:ext cx="6912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Cati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Sicpa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Groupe de travail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fr-F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9632" y="843414"/>
            <a:ext cx="73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rgbClr val="80ABE0"/>
                </a:solidFill>
                <a:latin typeface="Arial" pitchFamily="34" charset="0"/>
                <a:cs typeface="Arial" pitchFamily="34" charset="0"/>
              </a:rPr>
              <a:t>Mise en place de la solution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188640"/>
            <a:ext cx="6912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Cati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Sicpa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Groupe de travail </a:t>
            </a:r>
            <a:r>
              <a:rPr lang="fr-F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fr-F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8098" y="1782958"/>
            <a:ext cx="5904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8 nœuds R440 Dell</a:t>
            </a:r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32 Go de Ram/nœud</a:t>
            </a:r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8 To de disque/nœud</a:t>
            </a:r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Processeur Xeon 8 cœurs</a:t>
            </a:r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DataCenter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de Toulouse</a:t>
            </a:r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Coût d’achat du cluster 9686€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TTC</a:t>
            </a:r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Prototypé sur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Proxmox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installé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depuis fin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41617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3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11929</TotalTime>
  <Words>926</Words>
  <Application>Microsoft Office PowerPoint</Application>
  <PresentationFormat>Affichage à l'écran (4:3)</PresentationFormat>
  <Paragraphs>133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flaperruque</cp:lastModifiedBy>
  <cp:revision>910</cp:revision>
  <cp:lastPrinted>2014-06-23T09:10:48Z</cp:lastPrinted>
  <dcterms:created xsi:type="dcterms:W3CDTF">2013-02-12T09:22:20Z</dcterms:created>
  <dcterms:modified xsi:type="dcterms:W3CDTF">2019-06-14T07:57:27Z</dcterms:modified>
</cp:coreProperties>
</file>